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0.jpg" ContentType="image/png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17"/>
  </p:notesMasterIdLst>
  <p:sldIdLst>
    <p:sldId id="352" r:id="rId3"/>
    <p:sldId id="358" r:id="rId4"/>
    <p:sldId id="370" r:id="rId5"/>
    <p:sldId id="372" r:id="rId6"/>
    <p:sldId id="373" r:id="rId7"/>
    <p:sldId id="374" r:id="rId8"/>
    <p:sldId id="375" r:id="rId9"/>
    <p:sldId id="376" r:id="rId10"/>
    <p:sldId id="378" r:id="rId11"/>
    <p:sldId id="382" r:id="rId12"/>
    <p:sldId id="379" r:id="rId13"/>
    <p:sldId id="380" r:id="rId14"/>
    <p:sldId id="381" r:id="rId15"/>
    <p:sldId id="3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717171"/>
    <a:srgbClr val="6B6B6B"/>
    <a:srgbClr val="F23B48"/>
    <a:srgbClr val="00BBD6"/>
    <a:srgbClr val="937963"/>
    <a:srgbClr val="FFC000"/>
    <a:srgbClr val="895881"/>
    <a:srgbClr val="EAB200"/>
    <a:srgbClr val="B2D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78191" autoAdjust="0"/>
  </p:normalViewPr>
  <p:slideViewPr>
    <p:cSldViewPr snapToGrid="0">
      <p:cViewPr varScale="1">
        <p:scale>
          <a:sx n="47" d="100"/>
          <a:sy n="47" d="100"/>
        </p:scale>
        <p:origin x="92" y="523"/>
      </p:cViewPr>
      <p:guideLst>
        <p:guide orient="horz" pos="2170"/>
        <p:guide pos="38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9E31-A8C5-482E-9DAA-3163B726044C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7FFE-EA70-476D-BB15-0B3EEBA4DF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95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851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667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6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我们发现，在无雾图像中，每一个局部区域都很有可能会有阴影，或者是纯颜色的东西，又或者是黑色的东西。因此，每一个局部区域都很有可能有至少一个颜色通道会有很低的值。我们把这个统计规律叫做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Channel Prior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。直观来说，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Channel Prior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认为每一个局部区域都总有一些很暗的东西。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由于雾总是灰白色的，因此一旦图像受到雾的影响，那么这些本来应该很暗的东西就会变得灰白。不仅如此，根据物理上雾的形成公式，我们还能根据这些东西的灰白程度来判断雾的浓度。因此，我们提出的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Channel Prior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能很有效地去除雾的影响，同时利用物的浓度来估算物体的距离。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借助暗通道图来从含雾图像中获取大气光值，取暗通道图中亮度前百分之十的像素，在原含雾图像中对应像素点上寻找具有最高亮度值的点，该点的值即为全球大气光的估值。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考虑到存在景深的影响，在计算透射值时会加入一个参数用于保留一定的雾。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相较于普通的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Enhancement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方法，更具有适应性，同时实现方法相对简单新颖。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83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80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Bilateral filter</a:t>
            </a:r>
            <a:r>
              <a:rPr lang="zh-CN" altLang="en-US" dirty="0"/>
              <a:t>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高斯函数之后，当邻域像素点与中心像素点的欧式距离比较大，或是两个像素值相差比较大时，该像素点的权重就比较小，导致该像素点对滤波后的像素点的影响较小。更进一步，每个滤波后像素点的值，受与他色彩相近并且距离较近的像素点的影响较大，而受其他临域像素点的影响较小，这样保护了图像中原像素点的色彩，滤掉了少数存在的“噪声点”，起到了平滑的作用，同时又保护了边缘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matting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97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7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20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根据特定的比值对三个通道进行像素的裁剪，裁剪掉高光和阴影，再对中间值进行线性拉伸。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5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62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37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charset="-122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charset="-122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aleway" panose="020B0003030101060003" pitchFamily="34" charset="0"/>
                <a:ea typeface="微软雅黑" panose="020B0503020204020204" charset="-122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2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2233580" y="1300794"/>
            <a:ext cx="7724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DIGITAL IMAGE PROCESSING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1057304" y="2561563"/>
            <a:ext cx="10316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1"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Single Image Haze Removal Using Dark Channel Prior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3346594" y="5122424"/>
            <a:ext cx="573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伍伟鹏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algn="ctr"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11510223@mail.sustc.edu.cn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8" name="椭圆 7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10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E9639-63F7-4E46-A0A9-5F3C8DE8D47B}"/>
              </a:ext>
            </a:extLst>
          </p:cNvPr>
          <p:cNvSpPr txBox="1"/>
          <p:nvPr/>
        </p:nvSpPr>
        <p:spPr>
          <a:xfrm>
            <a:off x="401444" y="114857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Sky Region Operation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28D20F-2427-48BC-A376-A5FC6D289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5" y="1786558"/>
            <a:ext cx="2651851" cy="39645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CC25E7-791A-4F9A-B42C-D3C5866A7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92" y="1786558"/>
            <a:ext cx="2650657" cy="39627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073613-A077-400B-8401-FB505BDD2CFF}"/>
              </a:ext>
            </a:extLst>
          </p:cNvPr>
          <p:cNvSpPr txBox="1"/>
          <p:nvPr/>
        </p:nvSpPr>
        <p:spPr>
          <a:xfrm>
            <a:off x="597371" y="583534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83602A-DDD0-47DC-B3E3-845CC08384DD}"/>
              </a:ext>
            </a:extLst>
          </p:cNvPr>
          <p:cNvSpPr txBox="1"/>
          <p:nvPr/>
        </p:nvSpPr>
        <p:spPr>
          <a:xfrm>
            <a:off x="3484465" y="5835347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Auto Contrast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9C1123-2091-41C2-BABC-8727F388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91" y="1786558"/>
            <a:ext cx="2650657" cy="39627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8EB1A1C-BF30-49E6-86EC-7B8C35693B73}"/>
              </a:ext>
            </a:extLst>
          </p:cNvPr>
          <p:cNvSpPr txBox="1"/>
          <p:nvPr/>
        </p:nvSpPr>
        <p:spPr>
          <a:xfrm>
            <a:off x="5859572" y="5835347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Sky Region Operation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AE48ED-7B6C-49FB-A72F-7B5BD7B3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748" y="3013282"/>
            <a:ext cx="3774304" cy="913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7AA60E-6956-44F0-8507-398E2B35C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1317" y="1586088"/>
            <a:ext cx="2335717" cy="65543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C349138-36F8-4B06-86B0-FD04B398AF84}"/>
              </a:ext>
            </a:extLst>
          </p:cNvPr>
          <p:cNvCxnSpPr>
            <a:cxnSpLocks/>
          </p:cNvCxnSpPr>
          <p:nvPr/>
        </p:nvCxnSpPr>
        <p:spPr>
          <a:xfrm>
            <a:off x="10219176" y="2392348"/>
            <a:ext cx="0" cy="319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F44AC34-FA1F-46E3-81AD-A706148841C6}"/>
              </a:ext>
            </a:extLst>
          </p:cNvPr>
          <p:cNvSpPr txBox="1"/>
          <p:nvPr/>
        </p:nvSpPr>
        <p:spPr>
          <a:xfrm>
            <a:off x="8652510" y="4362655"/>
            <a:ext cx="3539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between I(x) and A:</a:t>
            </a:r>
          </a:p>
          <a:p>
            <a:r>
              <a:rPr lang="en-US" altLang="zh-CN" dirty="0"/>
              <a:t>|I(x) – A |&gt; K </a:t>
            </a:r>
            <a:r>
              <a:rPr lang="zh-CN" altLang="en-US" dirty="0"/>
              <a:t>→</a:t>
            </a:r>
            <a:r>
              <a:rPr lang="en-US" altLang="zh-CN" dirty="0"/>
              <a:t> Normal Region</a:t>
            </a:r>
          </a:p>
          <a:p>
            <a:r>
              <a:rPr lang="en-US" altLang="zh-CN" dirty="0"/>
              <a:t>|I(x) – A |&lt; K </a:t>
            </a:r>
            <a:r>
              <a:rPr lang="zh-CN" altLang="en-US" dirty="0"/>
              <a:t>→</a:t>
            </a:r>
            <a:r>
              <a:rPr lang="en-US" altLang="zh-CN" dirty="0"/>
              <a:t> Sky Region</a:t>
            </a:r>
          </a:p>
        </p:txBody>
      </p:sp>
    </p:spTree>
    <p:extLst>
      <p:ext uri="{BB962C8B-B14F-4D97-AF65-F5344CB8AC3E}">
        <p14:creationId xmlns:p14="http://schemas.microsoft.com/office/powerpoint/2010/main" val="12397237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MORE RESULTS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11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11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073613-A077-400B-8401-FB505BDD2CFF}"/>
              </a:ext>
            </a:extLst>
          </p:cNvPr>
          <p:cNvSpPr txBox="1"/>
          <p:nvPr/>
        </p:nvSpPr>
        <p:spPr>
          <a:xfrm>
            <a:off x="1318390" y="504597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0AD06C-D53C-4580-AB10-8AE653E4E924}"/>
              </a:ext>
            </a:extLst>
          </p:cNvPr>
          <p:cNvSpPr txBox="1"/>
          <p:nvPr/>
        </p:nvSpPr>
        <p:spPr>
          <a:xfrm>
            <a:off x="8788721" y="5045974"/>
            <a:ext cx="25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Haze Removed Image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71020-8D58-45BC-BA3B-36956C21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3" y="1792013"/>
            <a:ext cx="3681110" cy="30675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208CC9-BF50-4E0F-AA35-2336D7D9B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67" y="1812026"/>
            <a:ext cx="3681110" cy="30675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E51E81B-C73E-402E-AF05-58EBB4DA9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45" y="1792013"/>
            <a:ext cx="3681110" cy="306759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3C44263-58DB-455E-92C1-B856D0E19D84}"/>
              </a:ext>
            </a:extLst>
          </p:cNvPr>
          <p:cNvSpPr txBox="1"/>
          <p:nvPr/>
        </p:nvSpPr>
        <p:spPr>
          <a:xfrm>
            <a:off x="5197901" y="5045974"/>
            <a:ext cx="179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MATLAB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5409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MORE RESULTS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12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12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073613-A077-400B-8401-FB505BDD2CFF}"/>
              </a:ext>
            </a:extLst>
          </p:cNvPr>
          <p:cNvSpPr txBox="1"/>
          <p:nvPr/>
        </p:nvSpPr>
        <p:spPr>
          <a:xfrm>
            <a:off x="1329820" y="508241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0AD06C-D53C-4580-AB10-8AE653E4E924}"/>
              </a:ext>
            </a:extLst>
          </p:cNvPr>
          <p:cNvSpPr txBox="1"/>
          <p:nvPr/>
        </p:nvSpPr>
        <p:spPr>
          <a:xfrm>
            <a:off x="8722406" y="5082413"/>
            <a:ext cx="25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Haze Removed Image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526303-16C6-4EA9-8690-3EEC7A8D7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8" y="1590921"/>
            <a:ext cx="3698276" cy="32359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2BDF4C-F139-4E42-A2B5-9270D9D80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6" y="1590920"/>
            <a:ext cx="3698276" cy="32359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B6E759-889C-4788-9633-D68AD391331A}"/>
              </a:ext>
            </a:extLst>
          </p:cNvPr>
          <p:cNvSpPr txBox="1"/>
          <p:nvPr/>
        </p:nvSpPr>
        <p:spPr>
          <a:xfrm>
            <a:off x="5209331" y="5082413"/>
            <a:ext cx="179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MATLAB Image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86E6C7-CDF1-4603-8145-8A75A345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26" y="1590920"/>
            <a:ext cx="3698276" cy="32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67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MORE RESULTS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13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13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073613-A077-400B-8401-FB505BDD2CFF}"/>
              </a:ext>
            </a:extLst>
          </p:cNvPr>
          <p:cNvSpPr txBox="1"/>
          <p:nvPr/>
        </p:nvSpPr>
        <p:spPr>
          <a:xfrm>
            <a:off x="1289639" y="500662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0AD06C-D53C-4580-AB10-8AE653E4E924}"/>
              </a:ext>
            </a:extLst>
          </p:cNvPr>
          <p:cNvSpPr txBox="1"/>
          <p:nvPr/>
        </p:nvSpPr>
        <p:spPr>
          <a:xfrm>
            <a:off x="8857419" y="5006621"/>
            <a:ext cx="25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Haze Removed Image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0868F0-87D9-4C13-9681-F5ED5A80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3" y="1931821"/>
            <a:ext cx="3759971" cy="28199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08EF8F8-3757-4643-8C17-91DB0732C85B}"/>
              </a:ext>
            </a:extLst>
          </p:cNvPr>
          <p:cNvSpPr txBox="1"/>
          <p:nvPr/>
        </p:nvSpPr>
        <p:spPr>
          <a:xfrm>
            <a:off x="5233382" y="5006621"/>
            <a:ext cx="179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MATLAB Image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AD22E2-A079-42E7-945B-7DC397054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6" y="1931821"/>
            <a:ext cx="3759971" cy="2819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689153C-B141-47B0-A5BC-9664B9A61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99" y="1931821"/>
            <a:ext cx="3759972" cy="28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735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REFERENCE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14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A3B885-54F0-41D2-9223-170BC303D39B}"/>
              </a:ext>
            </a:extLst>
          </p:cNvPr>
          <p:cNvSpPr txBox="1"/>
          <p:nvPr/>
        </p:nvSpPr>
        <p:spPr>
          <a:xfrm>
            <a:off x="252193" y="2458728"/>
            <a:ext cx="105085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 err="1"/>
              <a:t>Kaiming</a:t>
            </a:r>
            <a:r>
              <a:rPr lang="en-US" altLang="zh-CN" dirty="0"/>
              <a:t> He, Jian Sun and </a:t>
            </a:r>
            <a:r>
              <a:rPr lang="en-US" altLang="zh-CN" dirty="0" err="1"/>
              <a:t>Xiaoou</a:t>
            </a:r>
            <a:r>
              <a:rPr lang="en-US" altLang="zh-CN" dirty="0"/>
              <a:t> Tang, "Single Image Haze Removal Using Dark Channel Prior", </a:t>
            </a:r>
            <a:r>
              <a:rPr lang="en-US" altLang="zh-CN" i="1" dirty="0"/>
              <a:t>IEEE Transactions on Pattern Analysis and Machine Intelligence</a:t>
            </a:r>
            <a:r>
              <a:rPr lang="en-US" altLang="zh-CN" dirty="0"/>
              <a:t>, vol. 33, no. 12, pp. 2341-2353, 2011.</a:t>
            </a:r>
          </a:p>
          <a:p>
            <a:r>
              <a:rPr lang="en-US" altLang="zh-CN" dirty="0"/>
              <a:t>[2] </a:t>
            </a:r>
            <a:r>
              <a:rPr lang="en-US" altLang="zh-CN" dirty="0" err="1"/>
              <a:t>Kaiming</a:t>
            </a:r>
            <a:r>
              <a:rPr lang="en-US" altLang="zh-CN" dirty="0"/>
              <a:t> He, Jian Sun and </a:t>
            </a:r>
            <a:r>
              <a:rPr lang="en-US" altLang="zh-CN" dirty="0" err="1"/>
              <a:t>Xiaoou</a:t>
            </a:r>
            <a:r>
              <a:rPr lang="en-US" altLang="zh-CN" dirty="0"/>
              <a:t> Tang, "Guided Image Filtering", </a:t>
            </a:r>
            <a:r>
              <a:rPr lang="en-US" altLang="zh-CN" i="1" dirty="0"/>
              <a:t>IEEE Transactions on Pattern Analysis and Machine Intelligence</a:t>
            </a:r>
            <a:r>
              <a:rPr lang="en-US" altLang="zh-CN" dirty="0"/>
              <a:t>, vol. 35, no. 6, pp. 1397-1409, 2013.</a:t>
            </a:r>
          </a:p>
          <a:p>
            <a:r>
              <a:rPr lang="en-US" altLang="zh-CN" dirty="0"/>
              <a:t>[3] "</a:t>
            </a:r>
            <a:r>
              <a:rPr lang="zh-CN" altLang="en-US" dirty="0"/>
              <a:t>图像去雾算法（一）相关研究及链接 </a:t>
            </a:r>
            <a:r>
              <a:rPr lang="en-US" altLang="zh-CN" dirty="0"/>
              <a:t>- CSDN</a:t>
            </a:r>
            <a:r>
              <a:rPr lang="zh-CN" altLang="en-US" dirty="0"/>
              <a:t>博客</a:t>
            </a:r>
            <a:r>
              <a:rPr lang="en-US" altLang="zh-CN" dirty="0"/>
              <a:t>", </a:t>
            </a:r>
            <a:r>
              <a:rPr lang="en-US" altLang="zh-CN" i="1" dirty="0"/>
              <a:t>Blog.csdn.net</a:t>
            </a:r>
            <a:r>
              <a:rPr lang="en-US" altLang="zh-CN" dirty="0"/>
              <a:t>, 2018. [Online]. Available: https://blog.csdn.net/piaoxuezhong/article/details/78301999. [Accessed: 05- Jun- 2018].</a:t>
            </a:r>
          </a:p>
          <a:p>
            <a:r>
              <a:rPr lang="en-US" altLang="zh-CN" dirty="0"/>
              <a:t>[4] "《Single Image Haze Removal Using Dark Channel Prior》</a:t>
            </a:r>
            <a:r>
              <a:rPr lang="zh-CN" altLang="en-US" dirty="0"/>
              <a:t>一文中图像去雾算法的原理、实现、效果（速度可实时） </a:t>
            </a:r>
            <a:r>
              <a:rPr lang="en-US" altLang="zh-CN" dirty="0"/>
              <a:t>- </a:t>
            </a:r>
            <a:r>
              <a:rPr lang="en-US" altLang="zh-CN" dirty="0" err="1"/>
              <a:t>Imageshop</a:t>
            </a:r>
            <a:r>
              <a:rPr lang="en-US" altLang="zh-CN" dirty="0"/>
              <a:t> - </a:t>
            </a:r>
            <a:r>
              <a:rPr lang="zh-CN" altLang="en-US" dirty="0"/>
              <a:t>博客园</a:t>
            </a:r>
            <a:r>
              <a:rPr lang="en-US" altLang="zh-CN" dirty="0"/>
              <a:t>", </a:t>
            </a:r>
            <a:r>
              <a:rPr lang="en-US" altLang="zh-CN" i="1" dirty="0"/>
              <a:t>Cnblogs.com</a:t>
            </a:r>
            <a:r>
              <a:rPr lang="en-US" altLang="zh-CN" dirty="0"/>
              <a:t>, 2018. [Online]. Available: http://www.cnblogs.com/Imageshop/p/3281703.html. [Accessed: 05- Jun- 2018].</a:t>
            </a:r>
          </a:p>
          <a:p>
            <a:r>
              <a:rPr lang="en-US" altLang="zh-CN" dirty="0"/>
              <a:t>[5] </a:t>
            </a:r>
            <a:r>
              <a:rPr lang="zh-CN" altLang="en-US" dirty="0"/>
              <a:t>蒋建国，侯天峰，齐美彬，改进的基于暗原色先验的图像去雾算法</a:t>
            </a:r>
            <a:r>
              <a:rPr lang="en-US" altLang="zh-CN" dirty="0"/>
              <a:t>[A]</a:t>
            </a:r>
            <a:r>
              <a:rPr lang="zh-CN" altLang="en-US" dirty="0"/>
              <a:t>，安徽，合肥工业大学，</a:t>
            </a:r>
            <a:r>
              <a:rPr lang="en-US" altLang="zh-CN" dirty="0"/>
              <a:t>2011</a:t>
            </a:r>
            <a:r>
              <a:rPr lang="zh-CN" altLang="en-US" dirty="0"/>
              <a:t>，</a:t>
            </a:r>
            <a:r>
              <a:rPr lang="en-US" altLang="zh-CN" dirty="0"/>
              <a:t>07-16.</a:t>
            </a:r>
          </a:p>
          <a:p>
            <a:r>
              <a:rPr lang="en-US" altLang="zh-CN" dirty="0"/>
              <a:t>[6]"</a:t>
            </a:r>
            <a:r>
              <a:rPr lang="zh-CN" altLang="en-US" dirty="0"/>
              <a:t>局部自适应自动色阶</a:t>
            </a:r>
            <a:r>
              <a:rPr lang="en-US" altLang="zh-CN" dirty="0"/>
              <a:t>/</a:t>
            </a:r>
            <a:r>
              <a:rPr lang="zh-CN" altLang="en-US" dirty="0"/>
              <a:t>对比度算法在图像增强上的应用。 </a:t>
            </a:r>
            <a:r>
              <a:rPr lang="en-US" altLang="zh-CN" dirty="0"/>
              <a:t>- </a:t>
            </a:r>
            <a:r>
              <a:rPr lang="en-US" altLang="zh-CN" dirty="0" err="1"/>
              <a:t>Imageshop</a:t>
            </a:r>
            <a:r>
              <a:rPr lang="en-US" altLang="zh-CN" dirty="0"/>
              <a:t> - </a:t>
            </a:r>
            <a:r>
              <a:rPr lang="zh-CN" altLang="en-US" dirty="0"/>
              <a:t>博客园</a:t>
            </a:r>
            <a:r>
              <a:rPr lang="en-US" altLang="zh-CN" dirty="0"/>
              <a:t>", </a:t>
            </a:r>
            <a:r>
              <a:rPr lang="en-US" altLang="zh-CN" i="1" dirty="0"/>
              <a:t>Cnblogs.com</a:t>
            </a:r>
            <a:r>
              <a:rPr lang="en-US" altLang="zh-CN" dirty="0"/>
              <a:t>, 2018. [Online]. Available: http://www.cnblogs.com/Imageshop/p/3395968.html. [Accessed: 05- Jun- 2018].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2310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2935" y="2305505"/>
            <a:ext cx="3061160" cy="751139"/>
            <a:chOff x="4123410" y="1826618"/>
            <a:chExt cx="3061160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927755" y="1996001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dirty="0">
                  <a:cs typeface="+mn-ea"/>
                  <a:sym typeface="+mn-lt"/>
                </a:rPr>
                <a:t>INTRODUCTION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547906" y="2305505"/>
            <a:ext cx="3234309" cy="751139"/>
            <a:chOff x="4123410" y="1826618"/>
            <a:chExt cx="3234309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8"/>
            <p:cNvSpPr txBox="1"/>
            <p:nvPr/>
          </p:nvSpPr>
          <p:spPr>
            <a:xfrm>
              <a:off x="4862284" y="1981963"/>
              <a:ext cx="2495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PRINCIPLE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582934" y="4064360"/>
            <a:ext cx="3061161" cy="751139"/>
            <a:chOff x="4123410" y="1826618"/>
            <a:chExt cx="3061161" cy="751139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8"/>
            <p:cNvSpPr txBox="1"/>
            <p:nvPr/>
          </p:nvSpPr>
          <p:spPr>
            <a:xfrm>
              <a:off x="4927756" y="2006085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RESULT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547905" y="4064360"/>
            <a:ext cx="3079647" cy="751139"/>
            <a:chOff x="4123410" y="1826618"/>
            <a:chExt cx="3079647" cy="751139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4946242" y="1981963"/>
              <a:ext cx="22568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IMPROVEMENT</a:t>
              </a:r>
              <a:endParaRPr kumimoji="1" lang="zh-CN" alt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6"/>
          <p:cNvSpPr txBox="1"/>
          <p:nvPr/>
        </p:nvSpPr>
        <p:spPr>
          <a:xfrm>
            <a:off x="4789715" y="208096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CONTENT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3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3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FD2B19A-B783-42B4-B108-C262665AE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67" y="4117955"/>
            <a:ext cx="4277457" cy="2409835"/>
          </a:xfrm>
          <a:prstGeom prst="rect">
            <a:avLst/>
          </a:prstGeom>
        </p:spPr>
      </p:pic>
      <p:sp>
        <p:nvSpPr>
          <p:cNvPr id="31" name="Rectangle 37">
            <a:extLst>
              <a:ext uri="{FF2B5EF4-FFF2-40B4-BE49-F238E27FC236}">
                <a16:creationId xmlns:a16="http://schemas.microsoft.com/office/drawing/2014/main" id="{2A8EF301-448A-4FB0-98B6-BD98B7F8A4F1}"/>
              </a:ext>
            </a:extLst>
          </p:cNvPr>
          <p:cNvSpPr/>
          <p:nvPr/>
        </p:nvSpPr>
        <p:spPr>
          <a:xfrm>
            <a:off x="647517" y="1791893"/>
            <a:ext cx="61069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Deteriorated environment: Sandstorm, Dust and Haze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Aerial surveying and mapping, Photography, Traffic information system and so on</a:t>
            </a:r>
          </a:p>
        </p:txBody>
      </p:sp>
      <p:sp>
        <p:nvSpPr>
          <p:cNvPr id="34" name="Rectangle 48">
            <a:extLst>
              <a:ext uri="{FF2B5EF4-FFF2-40B4-BE49-F238E27FC236}">
                <a16:creationId xmlns:a16="http://schemas.microsoft.com/office/drawing/2014/main" id="{1BB73E77-21F9-4375-9BF2-CF9189F05BA3}"/>
              </a:ext>
            </a:extLst>
          </p:cNvPr>
          <p:cNvSpPr/>
          <p:nvPr/>
        </p:nvSpPr>
        <p:spPr>
          <a:xfrm>
            <a:off x="1195753" y="1255879"/>
            <a:ext cx="4213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Background</a:t>
            </a:r>
            <a:endParaRPr lang="en-US" sz="2000" b="1" dirty="0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206C041-D7BC-48A2-99DA-8385EC709802}"/>
              </a:ext>
            </a:extLst>
          </p:cNvPr>
          <p:cNvGrpSpPr/>
          <p:nvPr/>
        </p:nvGrpSpPr>
        <p:grpSpPr>
          <a:xfrm>
            <a:off x="661626" y="1246256"/>
            <a:ext cx="433937" cy="435136"/>
            <a:chOff x="6636986" y="2554201"/>
            <a:chExt cx="551992" cy="551992"/>
          </a:xfrm>
        </p:grpSpPr>
        <p:sp>
          <p:nvSpPr>
            <p:cNvPr id="44" name="Oval 53">
              <a:extLst>
                <a:ext uri="{FF2B5EF4-FFF2-40B4-BE49-F238E27FC236}">
                  <a16:creationId xmlns:a16="http://schemas.microsoft.com/office/drawing/2014/main" id="{CEC9E1E6-F28F-477B-83D1-1A4ABD85B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6986" y="2554201"/>
              <a:ext cx="551992" cy="551992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8BB220C-BA63-4E88-A7B8-69875EDB0E6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764434" y="2681662"/>
              <a:ext cx="297096" cy="297071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7"/>
                <a:gd name="T163" fmla="*/ 0 h 47"/>
                <a:gd name="T164" fmla="*/ 47 w 47"/>
                <a:gd name="T165" fmla="*/ 47 h 4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5C47BA-9157-41EC-9EBF-38724C2CB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67" y="463101"/>
            <a:ext cx="3817473" cy="3181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44B73D-6081-4FCE-BB1E-5BF34D44E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17" y="2812999"/>
            <a:ext cx="522042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89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PRINCIPLE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4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234C41-DE6C-405F-B7CA-308C6CE1F5EB}"/>
              </a:ext>
            </a:extLst>
          </p:cNvPr>
          <p:cNvSpPr txBox="1"/>
          <p:nvPr/>
        </p:nvSpPr>
        <p:spPr>
          <a:xfrm>
            <a:off x="347244" y="1141589"/>
            <a:ext cx="240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Dark Channel Prior: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971D0A-39C0-4A2D-8F6C-AEAE989C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5" y="1541699"/>
            <a:ext cx="4058288" cy="746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194E5-4F28-4999-918A-090CDBDAF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006" y="3743498"/>
            <a:ext cx="3695477" cy="2787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1657E0-EE04-4519-9684-F47C1DC8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006" y="805357"/>
            <a:ext cx="3584801" cy="2716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531943-A105-45EA-A32F-C168D0D05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506" y="772823"/>
            <a:ext cx="3158680" cy="27698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B5C86B-EACF-48B9-A968-E880C7921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779" y="3735005"/>
            <a:ext cx="3158680" cy="27955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5CDB31-E70E-4CE6-8CB9-BD50FD363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177" y="1118479"/>
            <a:ext cx="1386002" cy="352580"/>
          </a:xfrm>
          <a:prstGeom prst="rect">
            <a:avLst/>
          </a:prstGeom>
        </p:spPr>
      </p:pic>
      <p:sp>
        <p:nvSpPr>
          <p:cNvPr id="30" name="Rectangle 37">
            <a:extLst>
              <a:ext uri="{FF2B5EF4-FFF2-40B4-BE49-F238E27FC236}">
                <a16:creationId xmlns:a16="http://schemas.microsoft.com/office/drawing/2014/main" id="{09A0E5C0-9F8B-4FBD-AA27-39F4A1C25036}"/>
              </a:ext>
            </a:extLst>
          </p:cNvPr>
          <p:cNvSpPr/>
          <p:nvPr/>
        </p:nvSpPr>
        <p:spPr>
          <a:xfrm>
            <a:off x="252193" y="3384619"/>
            <a:ext cx="33635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I:    the observed intensity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J:   the scene radiance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A:  the global atmospheric light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t:    the medium transmission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E68842E-677A-4ED2-8105-876228EFF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125" y="2896406"/>
            <a:ext cx="4058288" cy="41794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0E341D1-C06C-4FF2-B584-55D43D134068}"/>
              </a:ext>
            </a:extLst>
          </p:cNvPr>
          <p:cNvSpPr txBox="1"/>
          <p:nvPr/>
        </p:nvSpPr>
        <p:spPr>
          <a:xfrm>
            <a:off x="254125" y="2448375"/>
            <a:ext cx="446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 model widely used in a hazy image:</a:t>
            </a:r>
            <a:endParaRPr lang="zh-CN" altLang="en-US" sz="20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B7147A1-8071-4B4B-B5D6-AE681659A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193" y="4649028"/>
            <a:ext cx="4475481" cy="72523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3B6B575-4551-4396-AFA6-061D01899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1658" y="5404756"/>
            <a:ext cx="1199532" cy="3546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AAD1FB0-7A77-4808-B1A5-4170B6C685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193" y="5919626"/>
            <a:ext cx="3363517" cy="7557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B5E968-25D2-4E14-8FCE-16FD0B30C199}"/>
              </a:ext>
            </a:extLst>
          </p:cNvPr>
          <p:cNvSpPr txBox="1"/>
          <p:nvPr/>
        </p:nvSpPr>
        <p:spPr>
          <a:xfrm>
            <a:off x="4052299" y="605141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endParaRPr lang="zh-CN" altLang="en-US" sz="24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60FF2D0-B60B-46A9-B713-45046AC4AEA3}"/>
              </a:ext>
            </a:extLst>
          </p:cNvPr>
          <p:cNvSpPr/>
          <p:nvPr/>
        </p:nvSpPr>
        <p:spPr>
          <a:xfrm>
            <a:off x="198590" y="5919626"/>
            <a:ext cx="3470721" cy="7252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E88EED-355B-45B4-B5B5-3C62370BDA05}"/>
              </a:ext>
            </a:extLst>
          </p:cNvPr>
          <p:cNvSpPr/>
          <p:nvPr/>
        </p:nvSpPr>
        <p:spPr>
          <a:xfrm>
            <a:off x="3913012" y="5989456"/>
            <a:ext cx="668423" cy="6160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4442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RESULT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5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4CC8DB6-D122-4D85-B5BD-4B21053C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4" y="1794460"/>
            <a:ext cx="2561506" cy="38294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3F67C21-A533-49DF-A436-3F07BB73E833}"/>
              </a:ext>
            </a:extLst>
          </p:cNvPr>
          <p:cNvSpPr txBox="1"/>
          <p:nvPr/>
        </p:nvSpPr>
        <p:spPr>
          <a:xfrm>
            <a:off x="761677" y="580179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063CFBA-BB9C-4CC2-93E9-A7EC3010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24" y="1794459"/>
            <a:ext cx="2561506" cy="38294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CB26EE6-08EB-4BBA-B03C-9BB19675C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04" y="1794460"/>
            <a:ext cx="2561506" cy="38294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A022362-DC14-47FE-9F9B-3374F2335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84" y="1757246"/>
            <a:ext cx="2624273" cy="392328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4360BE2-EEFC-49E9-9CC6-64CB8C7F47B6}"/>
              </a:ext>
            </a:extLst>
          </p:cNvPr>
          <p:cNvSpPr txBox="1"/>
          <p:nvPr/>
        </p:nvSpPr>
        <p:spPr>
          <a:xfrm>
            <a:off x="3461772" y="5835080"/>
            <a:ext cx="21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Dark Channel Prior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DC7C27-2AA0-40BC-81CB-C37FCD074933}"/>
              </a:ext>
            </a:extLst>
          </p:cNvPr>
          <p:cNvSpPr txBox="1"/>
          <p:nvPr/>
        </p:nvSpPr>
        <p:spPr>
          <a:xfrm>
            <a:off x="6683654" y="5801790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Transmission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FCF2A6E-F59C-45D1-8DD2-CD75645886CA}"/>
              </a:ext>
            </a:extLst>
          </p:cNvPr>
          <p:cNvSpPr txBox="1"/>
          <p:nvPr/>
        </p:nvSpPr>
        <p:spPr>
          <a:xfrm>
            <a:off x="9137384" y="583508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Haze Removed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8402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6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6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E9639-63F7-4E46-A0A9-5F3C8DE8D47B}"/>
              </a:ext>
            </a:extLst>
          </p:cNvPr>
          <p:cNvSpPr txBox="1"/>
          <p:nvPr/>
        </p:nvSpPr>
        <p:spPr>
          <a:xfrm>
            <a:off x="401444" y="1148575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Edge-preserving filter: Guided filter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8E3AE-D293-4835-8A8C-CC1CE2F1A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6" y="1786559"/>
            <a:ext cx="2623991" cy="3922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52E56-85B5-44AB-A030-DB9858FA7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84" y="1786559"/>
            <a:ext cx="2623991" cy="39228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68B090-3380-4AD0-ABFB-5CAC961B661E}"/>
              </a:ext>
            </a:extLst>
          </p:cNvPr>
          <p:cNvSpPr txBox="1"/>
          <p:nvPr/>
        </p:nvSpPr>
        <p:spPr>
          <a:xfrm>
            <a:off x="881610" y="5793411"/>
            <a:ext cx="214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Transmission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989771-954D-4ECD-B64C-B6FD3A293700}"/>
              </a:ext>
            </a:extLst>
          </p:cNvPr>
          <p:cNvSpPr txBox="1"/>
          <p:nvPr/>
        </p:nvSpPr>
        <p:spPr>
          <a:xfrm>
            <a:off x="4457458" y="5793411"/>
            <a:ext cx="15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Transmission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5B0FEE-E485-404D-B6A4-CE3ADEF57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648" y="327460"/>
            <a:ext cx="3300227" cy="24771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B7E45C-14A1-44E1-B39D-CF6014132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760" y="2914067"/>
            <a:ext cx="4625827" cy="36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86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E9639-63F7-4E46-A0A9-5F3C8DE8D47B}"/>
              </a:ext>
            </a:extLst>
          </p:cNvPr>
          <p:cNvSpPr txBox="1"/>
          <p:nvPr/>
        </p:nvSpPr>
        <p:spPr>
          <a:xfrm>
            <a:off x="401444" y="1148575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Edge-preserving filter: Guided filter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E1D86-1CC7-4864-B081-3BEC048B0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50" y="1786560"/>
            <a:ext cx="2845419" cy="42539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E4FC7B-3B40-4F52-916A-F7454F0FC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78" y="1786559"/>
            <a:ext cx="2845419" cy="42539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E3A3A2-968F-49F0-9877-EDAFC797A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06" y="1786559"/>
            <a:ext cx="2845418" cy="42539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FB6A96-F747-4ADA-BD85-5720A8340291}"/>
              </a:ext>
            </a:extLst>
          </p:cNvPr>
          <p:cNvSpPr txBox="1"/>
          <p:nvPr/>
        </p:nvSpPr>
        <p:spPr>
          <a:xfrm>
            <a:off x="1905838" y="615378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6B134D-998A-4A17-BC10-1908B4C69B1F}"/>
              </a:ext>
            </a:extLst>
          </p:cNvPr>
          <p:cNvSpPr txBox="1"/>
          <p:nvPr/>
        </p:nvSpPr>
        <p:spPr>
          <a:xfrm>
            <a:off x="5141589" y="6153788"/>
            <a:ext cx="231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Without Filtering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5521BC-26D0-4F18-B9D3-358D73BD92CE}"/>
              </a:ext>
            </a:extLst>
          </p:cNvPr>
          <p:cNvSpPr txBox="1"/>
          <p:nvPr/>
        </p:nvSpPr>
        <p:spPr>
          <a:xfrm>
            <a:off x="8861156" y="6153788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Guided Filtering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7639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8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8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E9639-63F7-4E46-A0A9-5F3C8DE8D47B}"/>
              </a:ext>
            </a:extLst>
          </p:cNvPr>
          <p:cNvSpPr txBox="1"/>
          <p:nvPr/>
        </p:nvSpPr>
        <p:spPr>
          <a:xfrm>
            <a:off x="401444" y="1148575"/>
            <a:ext cx="498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Brightness Adjustment: Histogram Equalization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17C49-6464-4C67-A214-5A74E9A6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40" y="205913"/>
            <a:ext cx="5258972" cy="2151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F2008D-C0AE-4D04-9762-0DBAD1C1F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7606"/>
            <a:ext cx="5258973" cy="2142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BC0A02-4519-4806-99E8-B151B0658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2" y="4532250"/>
            <a:ext cx="5258972" cy="21048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81BED0-07EE-49A9-A375-1636FDC23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44" y="2035454"/>
            <a:ext cx="2523797" cy="3816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0AA3CC-4539-41CB-9C1B-BE80D780F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4941" y="2035454"/>
            <a:ext cx="2515557" cy="38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927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9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  <a:ea typeface="微软雅黑" panose="020B0503020204020204" charset="-122"/>
                <a:sym typeface="+mn-lt"/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lumMod val="50000"/>
                </a:prstClr>
              </a:solidFill>
              <a:ea typeface="微软雅黑" panose="020B050302020402020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E9639-63F7-4E46-A0A9-5F3C8DE8D47B}"/>
              </a:ext>
            </a:extLst>
          </p:cNvPr>
          <p:cNvSpPr txBox="1"/>
          <p:nvPr/>
        </p:nvSpPr>
        <p:spPr>
          <a:xfrm>
            <a:off x="401444" y="990253"/>
            <a:ext cx="426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Brightness Adjustment: </a:t>
            </a:r>
          </a:p>
          <a:p>
            <a:r>
              <a:rPr lang="en-US" altLang="zh-CN" dirty="0"/>
              <a:t>Auto Color Gradation and Auto Contrast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4D988B-9598-45FE-A873-E80DA8EE1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89" y="1766735"/>
            <a:ext cx="2663917" cy="39825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28D20F-2427-48BC-A376-A5FC6D289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5" y="1786558"/>
            <a:ext cx="2651851" cy="39645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C2B90F-9FD7-4911-89EE-BDAF300D2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78" y="1766736"/>
            <a:ext cx="2675982" cy="40005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CC25E7-791A-4F9A-B42C-D3C5866A7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44" y="1786559"/>
            <a:ext cx="2650657" cy="3962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799A6E-E723-4C6D-B894-0A2ADCC2A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740" y="882081"/>
            <a:ext cx="2862056" cy="5263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073613-A077-400B-8401-FB505BDD2CFF}"/>
              </a:ext>
            </a:extLst>
          </p:cNvPr>
          <p:cNvSpPr txBox="1"/>
          <p:nvPr/>
        </p:nvSpPr>
        <p:spPr>
          <a:xfrm>
            <a:off x="761677" y="580179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0AD06C-D53C-4580-AB10-8AE653E4E924}"/>
              </a:ext>
            </a:extLst>
          </p:cNvPr>
          <p:cNvSpPr txBox="1"/>
          <p:nvPr/>
        </p:nvSpPr>
        <p:spPr>
          <a:xfrm>
            <a:off x="3396868" y="5835080"/>
            <a:ext cx="231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Without Adjustment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F9AE8E-FDE8-4709-926E-F787C65229AC}"/>
              </a:ext>
            </a:extLst>
          </p:cNvPr>
          <p:cNvSpPr txBox="1"/>
          <p:nvPr/>
        </p:nvSpPr>
        <p:spPr>
          <a:xfrm>
            <a:off x="6429407" y="5835080"/>
            <a:ext cx="23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Auto Color Gradation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83602A-DDD0-47DC-B3E3-845CC08384DD}"/>
              </a:ext>
            </a:extLst>
          </p:cNvPr>
          <p:cNvSpPr txBox="1"/>
          <p:nvPr/>
        </p:nvSpPr>
        <p:spPr>
          <a:xfrm>
            <a:off x="9695917" y="5835080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Auto Contrast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B2AA6D-4F26-4229-8C7A-4D4E028F1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260" y="387613"/>
            <a:ext cx="2862056" cy="127517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885714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第一PPT，www.1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 www.1ppt.com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697</Words>
  <Application>Microsoft Office PowerPoint</Application>
  <PresentationFormat>宽屏</PresentationFormat>
  <Paragraphs>119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Lato</vt:lpstr>
      <vt:lpstr>Raleway</vt:lpstr>
      <vt:lpstr>等线</vt:lpstr>
      <vt:lpstr>微软雅黑</vt:lpstr>
      <vt:lpstr>Arial</vt:lpstr>
      <vt:lpstr>Calibri</vt:lpstr>
      <vt:lpstr>第一PPT，www.1ppt.com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伍 伟鹏</cp:lastModifiedBy>
  <cp:revision>134</cp:revision>
  <dcterms:created xsi:type="dcterms:W3CDTF">2015-11-20T05:45:00Z</dcterms:created>
  <dcterms:modified xsi:type="dcterms:W3CDTF">2018-06-06T00:40:45Z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